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5"/>
    <p:sldId id="257" r:id="rId16"/>
    <p:sldId id="258" r:id="rId17"/>
    <p:sldId id="259" r:id="rId18"/>
    <p:sldId id="260" r:id="rId19"/>
    <p:sldId id="261" r:id="rId20"/>
    <p:sldId id="262" r:id="rId21"/>
    <p:sldId id="263" r:id="rId22"/>
    <p:sldId id="264" r:id="rId2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charset="1" panose="00000500000000000000"/>
      <p:regular r:id="rId10"/>
    </p:embeddedFont>
    <p:embeddedFont>
      <p:font typeface="Poppins Bold" charset="1" panose="00000800000000000000"/>
      <p:regular r:id="rId11"/>
    </p:embeddedFont>
    <p:embeddedFont>
      <p:font typeface="Poppins Italics" charset="1" panose="00000500000000000000"/>
      <p:regular r:id="rId12"/>
    </p:embeddedFont>
    <p:embeddedFont>
      <p:font typeface="Poppins Bold Italics" charset="1" panose="00000800000000000000"/>
      <p:regular r:id="rId13"/>
    </p:embeddedFont>
    <p:embeddedFont>
      <p:font typeface="Dream Avenue" charset="1" panose="02000503000000020004"/>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slides/slide1.xml" Type="http://schemas.openxmlformats.org/officeDocument/2006/relationships/slide"/><Relationship Id="rId16" Target="slides/slide2.xml" Type="http://schemas.openxmlformats.org/officeDocument/2006/relationships/slide"/><Relationship Id="rId17" Target="slides/slide3.xml" Type="http://schemas.openxmlformats.org/officeDocument/2006/relationships/slide"/><Relationship Id="rId18" Target="slides/slide4.xml" Type="http://schemas.openxmlformats.org/officeDocument/2006/relationships/slide"/><Relationship Id="rId19" Target="slides/slide5.xml" Type="http://schemas.openxmlformats.org/officeDocument/2006/relationships/slide"/><Relationship Id="rId2" Target="presProps.xml" Type="http://schemas.openxmlformats.org/officeDocument/2006/relationships/presProps"/><Relationship Id="rId20" Target="slides/slide6.xml" Type="http://schemas.openxmlformats.org/officeDocument/2006/relationships/slide"/><Relationship Id="rId21" Target="slides/slide7.xml" Type="http://schemas.openxmlformats.org/officeDocument/2006/relationships/slide"/><Relationship Id="rId22" Target="slides/slide8.xml" Type="http://schemas.openxmlformats.org/officeDocument/2006/relationships/slide"/><Relationship Id="rId23" Target="slides/slide9.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jpeg" Type="http://schemas.openxmlformats.org/officeDocument/2006/relationships/image"/><Relationship Id="rId4" Target="../media/image10.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5180" t="23372" r="2630" b="42057"/>
          <a:stretch>
            <a:fillRect/>
          </a:stretch>
        </p:blipFill>
        <p:spPr>
          <a:xfrm>
            <a:off x="0" y="0"/>
            <a:ext cx="18288000" cy="10287000"/>
          </a:xfrm>
          <a:prstGeom prst="rect">
            <a:avLst/>
          </a:prstGeom>
        </p:spPr>
      </p:pic>
      <p:sp>
        <p:nvSpPr>
          <p:cNvPr name="TextBox 3" id="3"/>
          <p:cNvSpPr txBox="true"/>
          <p:nvPr/>
        </p:nvSpPr>
        <p:spPr>
          <a:xfrm rot="0">
            <a:off x="1028700" y="1192086"/>
            <a:ext cx="16230600" cy="7210248"/>
          </a:xfrm>
          <a:prstGeom prst="rect">
            <a:avLst/>
          </a:prstGeom>
        </p:spPr>
        <p:txBody>
          <a:bodyPr anchor="t" rtlCol="false" tIns="0" lIns="0" bIns="0" rIns="0">
            <a:spAutoFit/>
          </a:bodyPr>
          <a:lstStyle/>
          <a:p>
            <a:pPr algn="ctr">
              <a:lnSpc>
                <a:spcPts val="27743"/>
              </a:lnSpc>
            </a:pPr>
            <a:r>
              <a:rPr lang="en-US" sz="27743">
                <a:solidFill>
                  <a:srgbClr val="F1EEEB"/>
                </a:solidFill>
                <a:latin typeface="Dream Avenue"/>
              </a:rPr>
              <a:t>FASHIONGAN</a:t>
            </a:r>
          </a:p>
        </p:txBody>
      </p:sp>
      <p:sp>
        <p:nvSpPr>
          <p:cNvPr name="TextBox 4" id="4"/>
          <p:cNvSpPr txBox="true"/>
          <p:nvPr/>
        </p:nvSpPr>
        <p:spPr>
          <a:xfrm rot="0">
            <a:off x="5341643" y="7518424"/>
            <a:ext cx="7604713" cy="428625"/>
          </a:xfrm>
          <a:prstGeom prst="rect">
            <a:avLst/>
          </a:prstGeom>
        </p:spPr>
        <p:txBody>
          <a:bodyPr anchor="t" rtlCol="false" tIns="0" lIns="0" bIns="0" rIns="0">
            <a:spAutoFit/>
          </a:bodyPr>
          <a:lstStyle/>
          <a:p>
            <a:pPr algn="ctr">
              <a:lnSpc>
                <a:spcPts val="3000"/>
              </a:lnSpc>
            </a:pPr>
            <a:r>
              <a:rPr lang="en-US" sz="3000" spc="900">
                <a:solidFill>
                  <a:srgbClr val="F1EEEB"/>
                </a:solidFill>
                <a:latin typeface="Poppins"/>
              </a:rPr>
              <a:t>FASHION COLLECTION</a:t>
            </a:r>
          </a:p>
        </p:txBody>
      </p:sp>
      <p:sp>
        <p:nvSpPr>
          <p:cNvPr name="TextBox 5" id="5"/>
          <p:cNvSpPr txBox="true"/>
          <p:nvPr/>
        </p:nvSpPr>
        <p:spPr>
          <a:xfrm rot="0">
            <a:off x="10996092" y="8127706"/>
            <a:ext cx="7604713" cy="1952625"/>
          </a:xfrm>
          <a:prstGeom prst="rect">
            <a:avLst/>
          </a:prstGeom>
        </p:spPr>
        <p:txBody>
          <a:bodyPr anchor="t" rtlCol="false" tIns="0" lIns="0" bIns="0" rIns="0">
            <a:spAutoFit/>
          </a:bodyPr>
          <a:lstStyle/>
          <a:p>
            <a:pPr algn="ctr">
              <a:lnSpc>
                <a:spcPts val="3000"/>
              </a:lnSpc>
            </a:pPr>
            <a:r>
              <a:rPr lang="en-US" sz="3000" spc="900">
                <a:solidFill>
                  <a:srgbClr val="F1EEEB"/>
                </a:solidFill>
                <a:latin typeface="Poppins"/>
              </a:rPr>
              <a:t>BY:-</a:t>
            </a:r>
          </a:p>
          <a:p>
            <a:pPr algn="ctr">
              <a:lnSpc>
                <a:spcPts val="3000"/>
              </a:lnSpc>
            </a:pPr>
            <a:r>
              <a:rPr lang="en-US" sz="3000" spc="900">
                <a:solidFill>
                  <a:srgbClr val="F1EEEB"/>
                </a:solidFill>
                <a:latin typeface="Poppins"/>
              </a:rPr>
              <a:t>RISHAB KAPUR(130)</a:t>
            </a:r>
          </a:p>
          <a:p>
            <a:pPr algn="ctr">
              <a:lnSpc>
                <a:spcPts val="3000"/>
              </a:lnSpc>
            </a:pPr>
            <a:r>
              <a:rPr lang="en-US" sz="3000" spc="900">
                <a:solidFill>
                  <a:srgbClr val="F1EEEB"/>
                </a:solidFill>
                <a:latin typeface="Poppins"/>
              </a:rPr>
              <a:t>ARSHIT ARORA(024)</a:t>
            </a:r>
          </a:p>
          <a:p>
            <a:pPr algn="ctr">
              <a:lnSpc>
                <a:spcPts val="3000"/>
              </a:lnSpc>
            </a:pPr>
            <a:r>
              <a:rPr lang="en-US" sz="3000" spc="900">
                <a:solidFill>
                  <a:srgbClr val="F1EEEB"/>
                </a:solidFill>
                <a:latin typeface="Poppins"/>
              </a:rPr>
              <a:t>SRIJAN SINGH(387)</a:t>
            </a:r>
          </a:p>
          <a:p>
            <a:pPr algn="ctr">
              <a:lnSpc>
                <a:spcPts val="3000"/>
              </a:lnSpc>
            </a:pPr>
            <a:r>
              <a:rPr lang="en-US" sz="3000" spc="900">
                <a:solidFill>
                  <a:srgbClr val="F1EEEB"/>
                </a:solidFill>
                <a:latin typeface="Poppins"/>
              </a:rPr>
              <a:t>YASH NIGAM(343)</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9862" t="37472" r="1517" b="29295"/>
          <a:stretch>
            <a:fillRect/>
          </a:stretch>
        </p:blipFill>
        <p:spPr>
          <a:xfrm>
            <a:off x="0" y="0"/>
            <a:ext cx="18288000" cy="10287000"/>
          </a:xfrm>
          <a:prstGeom prst="rect">
            <a:avLst/>
          </a:prstGeom>
        </p:spPr>
      </p:pic>
      <p:grpSp>
        <p:nvGrpSpPr>
          <p:cNvPr name="Group 3" id="3"/>
          <p:cNvGrpSpPr/>
          <p:nvPr/>
        </p:nvGrpSpPr>
        <p:grpSpPr>
          <a:xfrm rot="0">
            <a:off x="1028700" y="1028700"/>
            <a:ext cx="16230600" cy="8229600"/>
            <a:chOff x="0" y="0"/>
            <a:chExt cx="5920967" cy="3002180"/>
          </a:xfrm>
        </p:grpSpPr>
        <p:sp>
          <p:nvSpPr>
            <p:cNvPr name="Freeform 4" id="4"/>
            <p:cNvSpPr/>
            <p:nvPr/>
          </p:nvSpPr>
          <p:spPr>
            <a:xfrm>
              <a:off x="0" y="0"/>
              <a:ext cx="5920967" cy="3002180"/>
            </a:xfrm>
            <a:custGeom>
              <a:avLst/>
              <a:gdLst/>
              <a:ahLst/>
              <a:cxnLst/>
              <a:rect r="r" b="b" t="t" l="l"/>
              <a:pathLst>
                <a:path h="3002180" w="5920967">
                  <a:moveTo>
                    <a:pt x="0" y="0"/>
                  </a:moveTo>
                  <a:lnTo>
                    <a:pt x="5920967" y="0"/>
                  </a:lnTo>
                  <a:lnTo>
                    <a:pt x="5920967" y="3002180"/>
                  </a:lnTo>
                  <a:lnTo>
                    <a:pt x="0" y="3002180"/>
                  </a:lnTo>
                  <a:close/>
                </a:path>
              </a:pathLst>
            </a:custGeom>
            <a:solidFill>
              <a:srgbClr val="D6CFC8">
                <a:alpha val="90980"/>
              </a:srgbClr>
            </a:solidFill>
          </p:spPr>
        </p:sp>
      </p:grpSp>
      <p:sp>
        <p:nvSpPr>
          <p:cNvPr name="AutoShape 5" id="5"/>
          <p:cNvSpPr/>
          <p:nvPr/>
        </p:nvSpPr>
        <p:spPr>
          <a:xfrm rot="0">
            <a:off x="8767765" y="5143500"/>
            <a:ext cx="752470" cy="0"/>
          </a:xfrm>
          <a:prstGeom prst="line">
            <a:avLst/>
          </a:prstGeom>
          <a:ln cap="flat" w="47625">
            <a:solidFill>
              <a:srgbClr val="000000"/>
            </a:solidFill>
            <a:prstDash val="solid"/>
            <a:headEnd type="none" len="sm" w="sm"/>
            <a:tailEnd type="none" len="sm" w="sm"/>
          </a:ln>
        </p:spPr>
      </p:sp>
      <p:sp>
        <p:nvSpPr>
          <p:cNvPr name="TextBox 6" id="6"/>
          <p:cNvSpPr txBox="true"/>
          <p:nvPr/>
        </p:nvSpPr>
        <p:spPr>
          <a:xfrm rot="0">
            <a:off x="1895649" y="1238250"/>
            <a:ext cx="14008028" cy="3143250"/>
          </a:xfrm>
          <a:prstGeom prst="rect">
            <a:avLst/>
          </a:prstGeom>
        </p:spPr>
        <p:txBody>
          <a:bodyPr anchor="t" rtlCol="false" tIns="0" lIns="0" bIns="0" rIns="0">
            <a:spAutoFit/>
          </a:bodyPr>
          <a:lstStyle/>
          <a:p>
            <a:pPr algn="ctr">
              <a:lnSpc>
                <a:spcPts val="12000"/>
              </a:lnSpc>
            </a:pPr>
            <a:r>
              <a:rPr lang="en-US" sz="12000">
                <a:solidFill>
                  <a:srgbClr val="130E0C"/>
                </a:solidFill>
                <a:latin typeface="Dream Avenue"/>
              </a:rPr>
              <a:t>WHAT IS FASHION GAN?</a:t>
            </a:r>
          </a:p>
        </p:txBody>
      </p:sp>
      <p:sp>
        <p:nvSpPr>
          <p:cNvPr name="TextBox 7" id="7"/>
          <p:cNvSpPr txBox="true"/>
          <p:nvPr/>
        </p:nvSpPr>
        <p:spPr>
          <a:xfrm rot="0">
            <a:off x="5097306" y="4400550"/>
            <a:ext cx="7604713" cy="346711"/>
          </a:xfrm>
          <a:prstGeom prst="rect">
            <a:avLst/>
          </a:prstGeom>
        </p:spPr>
        <p:txBody>
          <a:bodyPr anchor="t" rtlCol="false" tIns="0" lIns="0" bIns="0" rIns="0">
            <a:spAutoFit/>
          </a:bodyPr>
          <a:lstStyle/>
          <a:p>
            <a:pPr algn="ctr">
              <a:lnSpc>
                <a:spcPts val="2400"/>
              </a:lnSpc>
            </a:pPr>
            <a:r>
              <a:rPr lang="en-US" sz="2400" spc="720">
                <a:solidFill>
                  <a:srgbClr val="130E0C"/>
                </a:solidFill>
                <a:latin typeface="Poppins"/>
              </a:rPr>
              <a:t>FASHION COLLECTION</a:t>
            </a:r>
          </a:p>
        </p:txBody>
      </p:sp>
      <p:sp>
        <p:nvSpPr>
          <p:cNvPr name="TextBox 8" id="8"/>
          <p:cNvSpPr txBox="true"/>
          <p:nvPr/>
        </p:nvSpPr>
        <p:spPr>
          <a:xfrm rot="0">
            <a:off x="3136794" y="5895975"/>
            <a:ext cx="12766883" cy="2734944"/>
          </a:xfrm>
          <a:prstGeom prst="rect">
            <a:avLst/>
          </a:prstGeom>
        </p:spPr>
        <p:txBody>
          <a:bodyPr anchor="t" rtlCol="false" tIns="0" lIns="0" bIns="0" rIns="0">
            <a:spAutoFit/>
          </a:bodyPr>
          <a:lstStyle/>
          <a:p>
            <a:pPr algn="ctr">
              <a:lnSpc>
                <a:spcPts val="3080"/>
              </a:lnSpc>
            </a:pPr>
            <a:r>
              <a:rPr lang="en-US" sz="2200" spc="55">
                <a:solidFill>
                  <a:srgbClr val="130E0C"/>
                </a:solidFill>
                <a:latin typeface="Poppins"/>
              </a:rPr>
              <a:t>The online fashion industry has seen a huge spike in consumers since pandemic hit the world in 2020. . From large brands to small start-ups, the trend of online shopping gained massive popularity. This resulted in designers pushing their limits to produce large amounts of  new designs in an incredibly quick time. To tackle this strain, FashionGAN has been introduced. It is a generative adversarial network that produces customised dress designs based on user input.</a:t>
            </a:r>
          </a:p>
          <a:p>
            <a:pPr algn="ctr">
              <a:lnSpc>
                <a:spcPts val="308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1EEEB"/>
        </a:solidFill>
      </p:bgPr>
    </p:bg>
    <p:spTree>
      <p:nvGrpSpPr>
        <p:cNvPr id="1" name=""/>
        <p:cNvGrpSpPr/>
        <p:nvPr/>
      </p:nvGrpSpPr>
      <p:grpSpPr>
        <a:xfrm>
          <a:off x="0" y="0"/>
          <a:ext cx="0" cy="0"/>
          <a:chOff x="0" y="0"/>
          <a:chExt cx="0" cy="0"/>
        </a:xfrm>
      </p:grpSpPr>
      <p:grpSp>
        <p:nvGrpSpPr>
          <p:cNvPr name="Group 2" id="2"/>
          <p:cNvGrpSpPr/>
          <p:nvPr/>
        </p:nvGrpSpPr>
        <p:grpSpPr>
          <a:xfrm rot="0">
            <a:off x="-212403" y="-335606"/>
            <a:ext cx="6482636" cy="5192077"/>
            <a:chOff x="0" y="0"/>
            <a:chExt cx="8643514" cy="6922769"/>
          </a:xfrm>
        </p:grpSpPr>
        <p:pic>
          <p:nvPicPr>
            <p:cNvPr name="Picture 3" id="3"/>
            <p:cNvPicPr>
              <a:picLocks noChangeAspect="true"/>
            </p:cNvPicPr>
            <p:nvPr/>
          </p:nvPicPr>
          <p:blipFill>
            <a:blip r:embed="rId2"/>
            <a:srcRect l="12741" t="0" r="12741" b="60212"/>
            <a:stretch>
              <a:fillRect/>
            </a:stretch>
          </p:blipFill>
          <p:spPr>
            <a:xfrm>
              <a:off x="0" y="0"/>
              <a:ext cx="8643514" cy="6922769"/>
            </a:xfrm>
            <a:prstGeom prst="rect">
              <a:avLst/>
            </a:prstGeom>
          </p:spPr>
        </p:pic>
      </p:grpSp>
      <p:sp>
        <p:nvSpPr>
          <p:cNvPr name="AutoShape 4" id="4"/>
          <p:cNvSpPr/>
          <p:nvPr/>
        </p:nvSpPr>
        <p:spPr>
          <a:xfrm rot="0">
            <a:off x="6270233" y="1380224"/>
            <a:ext cx="8944820" cy="0"/>
          </a:xfrm>
          <a:prstGeom prst="line">
            <a:avLst/>
          </a:prstGeom>
          <a:ln cap="flat" w="9525">
            <a:solidFill>
              <a:srgbClr val="000000"/>
            </a:solidFill>
            <a:prstDash val="solid"/>
            <a:headEnd type="none" len="sm" w="sm"/>
            <a:tailEnd type="none" len="sm" w="sm"/>
          </a:ln>
        </p:spPr>
      </p:sp>
      <p:sp>
        <p:nvSpPr>
          <p:cNvPr name="TextBox 5" id="5"/>
          <p:cNvSpPr txBox="true"/>
          <p:nvPr/>
        </p:nvSpPr>
        <p:spPr>
          <a:xfrm rot="0">
            <a:off x="15383992" y="1229324"/>
            <a:ext cx="1875308" cy="339901"/>
          </a:xfrm>
          <a:prstGeom prst="rect">
            <a:avLst/>
          </a:prstGeom>
        </p:spPr>
        <p:txBody>
          <a:bodyPr anchor="t" rtlCol="false" tIns="0" lIns="0" bIns="0" rIns="0">
            <a:spAutoFit/>
          </a:bodyPr>
          <a:lstStyle/>
          <a:p>
            <a:pPr algn="r">
              <a:lnSpc>
                <a:spcPts val="2506"/>
              </a:lnSpc>
            </a:pPr>
            <a:r>
              <a:rPr lang="en-US" sz="2506">
                <a:solidFill>
                  <a:srgbClr val="130E0C"/>
                </a:solidFill>
                <a:latin typeface="Dream Avenue"/>
              </a:rPr>
              <a:t>Page 04</a:t>
            </a:r>
          </a:p>
        </p:txBody>
      </p:sp>
      <p:sp>
        <p:nvSpPr>
          <p:cNvPr name="TextBox 6" id="6"/>
          <p:cNvSpPr txBox="true"/>
          <p:nvPr/>
        </p:nvSpPr>
        <p:spPr>
          <a:xfrm rot="0">
            <a:off x="120225" y="5018396"/>
            <a:ext cx="7009397" cy="2374283"/>
          </a:xfrm>
          <a:prstGeom prst="rect">
            <a:avLst/>
          </a:prstGeom>
        </p:spPr>
        <p:txBody>
          <a:bodyPr anchor="t" rtlCol="false" tIns="0" lIns="0" bIns="0" rIns="0">
            <a:spAutoFit/>
          </a:bodyPr>
          <a:lstStyle/>
          <a:p>
            <a:pPr>
              <a:lnSpc>
                <a:spcPts val="9100"/>
              </a:lnSpc>
            </a:pPr>
            <a:r>
              <a:rPr lang="en-US" sz="9100">
                <a:solidFill>
                  <a:srgbClr val="130E0C"/>
                </a:solidFill>
                <a:latin typeface="Dream Avenue"/>
              </a:rPr>
              <a:t>PROBLEM STATEMENT</a:t>
            </a:r>
          </a:p>
        </p:txBody>
      </p:sp>
      <p:sp>
        <p:nvSpPr>
          <p:cNvPr name="TextBox 7" id="7"/>
          <p:cNvSpPr txBox="true"/>
          <p:nvPr/>
        </p:nvSpPr>
        <p:spPr>
          <a:xfrm rot="0">
            <a:off x="7640598" y="2174708"/>
            <a:ext cx="9137714" cy="7444104"/>
          </a:xfrm>
          <a:prstGeom prst="rect">
            <a:avLst/>
          </a:prstGeom>
        </p:spPr>
        <p:txBody>
          <a:bodyPr anchor="t" rtlCol="false" tIns="0" lIns="0" bIns="0" rIns="0">
            <a:spAutoFit/>
          </a:bodyPr>
          <a:lstStyle/>
          <a:p>
            <a:pPr>
              <a:lnSpc>
                <a:spcPts val="3920"/>
              </a:lnSpc>
            </a:pPr>
            <a:r>
              <a:rPr lang="en-US" sz="2800" spc="70">
                <a:solidFill>
                  <a:srgbClr val="130E0C"/>
                </a:solidFill>
                <a:latin typeface="Poppins"/>
              </a:rPr>
              <a:t>As mentioned in the introductory slide – during the pandemic the Fashion industry gained a massive popularity which resulted in designers have all the work strain. To tackle this problem we created FashionGAN. It is a generative adversarial network that produces customised dress designs based on user input. FashionGAN app works on a GAN modifier and searches for products and models. It provides a newly generated image based on users’ inputs. It includes features to modify dress size, patterns, sleeve lengths, etc. The scope is to generate base designs for dresses, so that designers only need to work on refinements and details.</a:t>
            </a:r>
          </a:p>
          <a:p>
            <a:pPr>
              <a:lnSpc>
                <a:spcPts val="392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D6CFC8"/>
        </a:solidFill>
      </p:bgPr>
    </p:bg>
    <p:spTree>
      <p:nvGrpSpPr>
        <p:cNvPr id="1" name=""/>
        <p:cNvGrpSpPr/>
        <p:nvPr/>
      </p:nvGrpSpPr>
      <p:grpSpPr>
        <a:xfrm>
          <a:off x="0" y="0"/>
          <a:ext cx="0" cy="0"/>
          <a:chOff x="0" y="0"/>
          <a:chExt cx="0" cy="0"/>
        </a:xfrm>
      </p:grpSpPr>
      <p:grpSp>
        <p:nvGrpSpPr>
          <p:cNvPr name="Group 2" id="2"/>
          <p:cNvGrpSpPr/>
          <p:nvPr/>
        </p:nvGrpSpPr>
        <p:grpSpPr>
          <a:xfrm rot="0">
            <a:off x="9655098" y="-355141"/>
            <a:ext cx="9130261" cy="5863593"/>
            <a:chOff x="0" y="0"/>
            <a:chExt cx="12173681" cy="7818124"/>
          </a:xfrm>
        </p:grpSpPr>
        <p:pic>
          <p:nvPicPr>
            <p:cNvPr name="Picture 3" id="3"/>
            <p:cNvPicPr>
              <a:picLocks noChangeAspect="true"/>
            </p:cNvPicPr>
            <p:nvPr/>
          </p:nvPicPr>
          <p:blipFill>
            <a:blip r:embed="rId2"/>
            <a:srcRect l="0" t="28592" r="0" b="28592"/>
            <a:stretch>
              <a:fillRect/>
            </a:stretch>
          </p:blipFill>
          <p:spPr>
            <a:xfrm>
              <a:off x="0" y="0"/>
              <a:ext cx="12173681" cy="7818124"/>
            </a:xfrm>
            <a:prstGeom prst="rect">
              <a:avLst/>
            </a:prstGeom>
          </p:spPr>
        </p:pic>
      </p:grpSp>
      <p:grpSp>
        <p:nvGrpSpPr>
          <p:cNvPr name="Group 4" id="4"/>
          <p:cNvGrpSpPr/>
          <p:nvPr/>
        </p:nvGrpSpPr>
        <p:grpSpPr>
          <a:xfrm rot="0">
            <a:off x="8670903" y="6204126"/>
            <a:ext cx="5272935" cy="4437133"/>
            <a:chOff x="0" y="0"/>
            <a:chExt cx="7030580" cy="5916178"/>
          </a:xfrm>
        </p:grpSpPr>
        <p:pic>
          <p:nvPicPr>
            <p:cNvPr name="Picture 5" id="5"/>
            <p:cNvPicPr>
              <a:picLocks noChangeAspect="true"/>
            </p:cNvPicPr>
            <p:nvPr/>
          </p:nvPicPr>
          <p:blipFill>
            <a:blip r:embed="rId3"/>
            <a:srcRect l="383" t="35701" r="22146" b="20838"/>
            <a:stretch>
              <a:fillRect/>
            </a:stretch>
          </p:blipFill>
          <p:spPr>
            <a:xfrm>
              <a:off x="0" y="0"/>
              <a:ext cx="7030580" cy="5916178"/>
            </a:xfrm>
            <a:prstGeom prst="rect">
              <a:avLst/>
            </a:prstGeom>
          </p:spPr>
        </p:pic>
      </p:grpSp>
      <p:sp>
        <p:nvSpPr>
          <p:cNvPr name="TextBox 6" id="6"/>
          <p:cNvSpPr txBox="true"/>
          <p:nvPr/>
        </p:nvSpPr>
        <p:spPr>
          <a:xfrm rot="0">
            <a:off x="139974" y="2066105"/>
            <a:ext cx="9515123" cy="1173501"/>
          </a:xfrm>
          <a:prstGeom prst="rect">
            <a:avLst/>
          </a:prstGeom>
        </p:spPr>
        <p:txBody>
          <a:bodyPr anchor="t" rtlCol="false" tIns="0" lIns="0" bIns="0" rIns="0">
            <a:spAutoFit/>
          </a:bodyPr>
          <a:lstStyle/>
          <a:p>
            <a:pPr>
              <a:lnSpc>
                <a:spcPts val="8700"/>
              </a:lnSpc>
            </a:pPr>
            <a:r>
              <a:rPr lang="en-US" sz="8700">
                <a:solidFill>
                  <a:srgbClr val="130E0C"/>
                </a:solidFill>
                <a:latin typeface="Dream Avenue"/>
              </a:rPr>
              <a:t>IMPLEMENTATION</a:t>
            </a:r>
          </a:p>
        </p:txBody>
      </p:sp>
      <p:sp>
        <p:nvSpPr>
          <p:cNvPr name="TextBox 7" id="7"/>
          <p:cNvSpPr txBox="true"/>
          <p:nvPr/>
        </p:nvSpPr>
        <p:spPr>
          <a:xfrm rot="0">
            <a:off x="14611631" y="8139550"/>
            <a:ext cx="2647669" cy="1118750"/>
          </a:xfrm>
          <a:prstGeom prst="rect">
            <a:avLst/>
          </a:prstGeom>
        </p:spPr>
        <p:txBody>
          <a:bodyPr anchor="t" rtlCol="false" tIns="0" lIns="0" bIns="0" rIns="0">
            <a:spAutoFit/>
          </a:bodyPr>
          <a:lstStyle/>
          <a:p>
            <a:pPr algn="r">
              <a:lnSpc>
                <a:spcPts val="4295"/>
              </a:lnSpc>
            </a:pPr>
            <a:r>
              <a:rPr lang="en-US" sz="4295">
                <a:solidFill>
                  <a:srgbClr val="130E0C"/>
                </a:solidFill>
                <a:latin typeface="Dream Avenue"/>
              </a:rPr>
              <a:t>Brand</a:t>
            </a:r>
          </a:p>
          <a:p>
            <a:pPr algn="r">
              <a:lnSpc>
                <a:spcPts val="4295"/>
              </a:lnSpc>
            </a:pPr>
            <a:r>
              <a:rPr lang="en-US" sz="4295">
                <a:solidFill>
                  <a:srgbClr val="130E0C"/>
                </a:solidFill>
                <a:latin typeface="Dream Avenue"/>
              </a:rPr>
              <a:t>Fashion</a:t>
            </a:r>
          </a:p>
        </p:txBody>
      </p:sp>
      <p:sp>
        <p:nvSpPr>
          <p:cNvPr name="TextBox 8" id="8"/>
          <p:cNvSpPr txBox="true"/>
          <p:nvPr/>
        </p:nvSpPr>
        <p:spPr>
          <a:xfrm rot="0">
            <a:off x="1028700" y="3390921"/>
            <a:ext cx="6117592" cy="7030719"/>
          </a:xfrm>
          <a:prstGeom prst="rect">
            <a:avLst/>
          </a:prstGeom>
        </p:spPr>
        <p:txBody>
          <a:bodyPr anchor="t" rtlCol="false" tIns="0" lIns="0" bIns="0" rIns="0">
            <a:spAutoFit/>
          </a:bodyPr>
          <a:lstStyle/>
          <a:p>
            <a:pPr>
              <a:lnSpc>
                <a:spcPts val="3080"/>
              </a:lnSpc>
            </a:pPr>
            <a:r>
              <a:rPr lang="en-US" sz="2200" spc="55">
                <a:solidFill>
                  <a:srgbClr val="130E0C"/>
                </a:solidFill>
                <a:latin typeface="Poppins"/>
              </a:rPr>
              <a:t>For the UI part of this model, we have used the </a:t>
            </a:r>
            <a:r>
              <a:rPr lang="en-US" sz="2200" spc="55">
                <a:solidFill>
                  <a:srgbClr val="130E0C"/>
                </a:solidFill>
                <a:latin typeface="Poppins Bold"/>
              </a:rPr>
              <a:t>gradio library</a:t>
            </a:r>
            <a:r>
              <a:rPr lang="en-US" sz="2200" spc="55">
                <a:solidFill>
                  <a:srgbClr val="130E0C"/>
                </a:solidFill>
                <a:latin typeface="Poppins"/>
              </a:rPr>
              <a:t> in python.</a:t>
            </a:r>
          </a:p>
          <a:p>
            <a:pPr>
              <a:lnSpc>
                <a:spcPts val="3080"/>
              </a:lnSpc>
            </a:pPr>
            <a:r>
              <a:rPr lang="en-US" sz="2200" spc="55">
                <a:solidFill>
                  <a:srgbClr val="130E0C"/>
                </a:solidFill>
                <a:latin typeface="Poppins"/>
              </a:rPr>
              <a:t>Gradio is the fastest way to demo your </a:t>
            </a:r>
            <a:r>
              <a:rPr lang="en-US" sz="2200" spc="55">
                <a:solidFill>
                  <a:srgbClr val="130E0C"/>
                </a:solidFill>
                <a:latin typeface="Poppins Bold"/>
              </a:rPr>
              <a:t>machine learning model</a:t>
            </a:r>
            <a:r>
              <a:rPr lang="en-US" sz="2200" spc="55">
                <a:solidFill>
                  <a:srgbClr val="130E0C"/>
                </a:solidFill>
                <a:latin typeface="Poppins"/>
              </a:rPr>
              <a:t> with a friendly web interface</a:t>
            </a:r>
          </a:p>
          <a:p>
            <a:pPr>
              <a:lnSpc>
                <a:spcPts val="3080"/>
              </a:lnSpc>
            </a:pPr>
          </a:p>
          <a:p>
            <a:pPr>
              <a:lnSpc>
                <a:spcPts val="3080"/>
              </a:lnSpc>
            </a:pPr>
            <a:r>
              <a:rPr lang="en-US" sz="2200" spc="55">
                <a:solidFill>
                  <a:srgbClr val="130E0C"/>
                </a:solidFill>
                <a:latin typeface="Poppins"/>
              </a:rPr>
              <a:t>Interface is Gradio's main high-level class, and allows you to create a</a:t>
            </a:r>
            <a:r>
              <a:rPr lang="en-US" sz="2200" spc="55">
                <a:solidFill>
                  <a:srgbClr val="130E0C"/>
                </a:solidFill>
                <a:latin typeface="Poppins Bold"/>
              </a:rPr>
              <a:t> web-based GUI</a:t>
            </a:r>
            <a:r>
              <a:rPr lang="en-US" sz="2200" spc="55">
                <a:solidFill>
                  <a:srgbClr val="130E0C"/>
                </a:solidFill>
                <a:latin typeface="Poppins"/>
              </a:rPr>
              <a:t> / demo around a machine learning model (or any Python function) in a few lines of code. You must specify three parameters: </a:t>
            </a:r>
            <a:r>
              <a:rPr lang="en-US" sz="2200" spc="55">
                <a:solidFill>
                  <a:srgbClr val="130E0C"/>
                </a:solidFill>
                <a:latin typeface="Poppins Bold"/>
              </a:rPr>
              <a:t>(1)</a:t>
            </a:r>
            <a:r>
              <a:rPr lang="en-US" sz="2200" spc="55">
                <a:solidFill>
                  <a:srgbClr val="130E0C"/>
                </a:solidFill>
                <a:latin typeface="Poppins"/>
              </a:rPr>
              <a:t> the function to create a GUI for </a:t>
            </a:r>
            <a:r>
              <a:rPr lang="en-US" sz="2200" spc="55">
                <a:solidFill>
                  <a:srgbClr val="130E0C"/>
                </a:solidFill>
                <a:latin typeface="Poppins Bold"/>
              </a:rPr>
              <a:t>(2)</a:t>
            </a:r>
            <a:r>
              <a:rPr lang="en-US" sz="2200" spc="55">
                <a:solidFill>
                  <a:srgbClr val="130E0C"/>
                </a:solidFill>
                <a:latin typeface="Poppins"/>
              </a:rPr>
              <a:t> the desired input components and </a:t>
            </a:r>
            <a:r>
              <a:rPr lang="en-US" sz="2200" spc="55">
                <a:solidFill>
                  <a:srgbClr val="130E0C"/>
                </a:solidFill>
                <a:latin typeface="Poppins Bold"/>
              </a:rPr>
              <a:t>(3)</a:t>
            </a:r>
            <a:r>
              <a:rPr lang="en-US" sz="2200" spc="55">
                <a:solidFill>
                  <a:srgbClr val="130E0C"/>
                </a:solidFill>
                <a:latin typeface="Poppins"/>
              </a:rPr>
              <a:t> the desired output components. Additional parameters can be used to control the </a:t>
            </a:r>
            <a:r>
              <a:rPr lang="en-US" sz="2200" spc="55">
                <a:solidFill>
                  <a:srgbClr val="130E0C"/>
                </a:solidFill>
                <a:latin typeface="Poppins Bold"/>
              </a:rPr>
              <a:t>appearance</a:t>
            </a:r>
            <a:r>
              <a:rPr lang="en-US" sz="2200" spc="55">
                <a:solidFill>
                  <a:srgbClr val="130E0C"/>
                </a:solidFill>
                <a:latin typeface="Poppins"/>
              </a:rPr>
              <a:t> and behaviour of the demo. </a:t>
            </a:r>
          </a:p>
          <a:p>
            <a:pPr>
              <a:lnSpc>
                <a:spcPts val="3080"/>
              </a:lnSpc>
            </a:pPr>
          </a:p>
        </p:txBody>
      </p:sp>
      <p:sp>
        <p:nvSpPr>
          <p:cNvPr name="AutoShape 9" id="9"/>
          <p:cNvSpPr/>
          <p:nvPr/>
        </p:nvSpPr>
        <p:spPr>
          <a:xfrm rot="0">
            <a:off x="3747465" y="1380224"/>
            <a:ext cx="5907633" cy="0"/>
          </a:xfrm>
          <a:prstGeom prst="line">
            <a:avLst/>
          </a:prstGeom>
          <a:ln cap="flat" w="9525">
            <a:solidFill>
              <a:srgbClr val="000000"/>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1EEEB"/>
        </a:solidFill>
      </p:bgPr>
    </p:bg>
    <p:spTree>
      <p:nvGrpSpPr>
        <p:cNvPr id="1" name=""/>
        <p:cNvGrpSpPr/>
        <p:nvPr/>
      </p:nvGrpSpPr>
      <p:grpSpPr>
        <a:xfrm>
          <a:off x="0" y="0"/>
          <a:ext cx="0" cy="0"/>
          <a:chOff x="0" y="0"/>
          <a:chExt cx="0" cy="0"/>
        </a:xfrm>
      </p:grpSpPr>
      <p:sp>
        <p:nvSpPr>
          <p:cNvPr name="TextBox 2" id="2"/>
          <p:cNvSpPr txBox="true"/>
          <p:nvPr/>
        </p:nvSpPr>
        <p:spPr>
          <a:xfrm rot="0">
            <a:off x="7186119" y="257175"/>
            <a:ext cx="10464851" cy="1103654"/>
          </a:xfrm>
          <a:prstGeom prst="rect">
            <a:avLst/>
          </a:prstGeom>
        </p:spPr>
        <p:txBody>
          <a:bodyPr anchor="t" rtlCol="false" tIns="0" lIns="0" bIns="0" rIns="0">
            <a:spAutoFit/>
          </a:bodyPr>
          <a:lstStyle/>
          <a:p>
            <a:pPr>
              <a:lnSpc>
                <a:spcPts val="8200"/>
              </a:lnSpc>
            </a:pPr>
            <a:r>
              <a:rPr lang="en-US" sz="8200">
                <a:solidFill>
                  <a:srgbClr val="130E0C"/>
                </a:solidFill>
                <a:latin typeface="Dream Avenue"/>
              </a:rPr>
              <a:t>APPROACH/SOLUTION</a:t>
            </a:r>
          </a:p>
        </p:txBody>
      </p:sp>
      <p:sp>
        <p:nvSpPr>
          <p:cNvPr name="TextBox 3" id="3"/>
          <p:cNvSpPr txBox="true"/>
          <p:nvPr/>
        </p:nvSpPr>
        <p:spPr>
          <a:xfrm rot="0">
            <a:off x="7186119" y="2390156"/>
            <a:ext cx="9299166" cy="7421244"/>
          </a:xfrm>
          <a:prstGeom prst="rect">
            <a:avLst/>
          </a:prstGeom>
        </p:spPr>
        <p:txBody>
          <a:bodyPr anchor="t" rtlCol="false" tIns="0" lIns="0" bIns="0" rIns="0">
            <a:spAutoFit/>
          </a:bodyPr>
          <a:lstStyle/>
          <a:p>
            <a:pPr>
              <a:lnSpc>
                <a:spcPts val="3080"/>
              </a:lnSpc>
            </a:pPr>
            <a:r>
              <a:rPr lang="en-US" sz="2200" spc="55">
                <a:solidFill>
                  <a:srgbClr val="130E0C"/>
                </a:solidFill>
                <a:latin typeface="Poppins"/>
              </a:rPr>
              <a:t>FashionGAN uses a GAN model to </a:t>
            </a:r>
            <a:r>
              <a:rPr lang="en-US" sz="2200" spc="55">
                <a:solidFill>
                  <a:srgbClr val="130E0C"/>
                </a:solidFill>
                <a:latin typeface="Poppins Bold"/>
              </a:rPr>
              <a:t>implement machine learning</a:t>
            </a:r>
            <a:r>
              <a:rPr lang="en-US" sz="2200" spc="55">
                <a:solidFill>
                  <a:srgbClr val="130E0C"/>
                </a:solidFill>
                <a:latin typeface="Poppins"/>
              </a:rPr>
              <a:t> and deep learning techniques that feeds on a huge dataset of women’s dresses. It uses the Pillow library of Python, with </a:t>
            </a:r>
            <a:r>
              <a:rPr lang="en-US" sz="2200" spc="55">
                <a:solidFill>
                  <a:srgbClr val="130E0C"/>
                </a:solidFill>
                <a:latin typeface="Poppins Bold"/>
              </a:rPr>
              <a:t>CycleGAN and StarGAN</a:t>
            </a:r>
            <a:r>
              <a:rPr lang="en-US" sz="2200" spc="55">
                <a:solidFill>
                  <a:srgbClr val="130E0C"/>
                </a:solidFill>
                <a:latin typeface="Poppins"/>
              </a:rPr>
              <a:t> classes to utilize GAN processes.</a:t>
            </a:r>
          </a:p>
          <a:p>
            <a:pPr>
              <a:lnSpc>
                <a:spcPts val="3080"/>
              </a:lnSpc>
            </a:pPr>
            <a:r>
              <a:rPr lang="en-US" sz="2200" spc="55">
                <a:solidFill>
                  <a:srgbClr val="130E0C"/>
                </a:solidFill>
                <a:latin typeface="Poppins"/>
              </a:rPr>
              <a:t>The usage flow is as follows:</a:t>
            </a:r>
          </a:p>
          <a:p>
            <a:pPr>
              <a:lnSpc>
                <a:spcPts val="3080"/>
              </a:lnSpc>
            </a:pPr>
            <a:r>
              <a:rPr lang="en-US" sz="2200" spc="55">
                <a:solidFill>
                  <a:srgbClr val="130E0C"/>
                </a:solidFill>
                <a:latin typeface="Poppins"/>
              </a:rPr>
              <a:t>• App starts with an input image</a:t>
            </a:r>
          </a:p>
          <a:p>
            <a:pPr>
              <a:lnSpc>
                <a:spcPts val="3080"/>
              </a:lnSpc>
            </a:pPr>
            <a:r>
              <a:rPr lang="en-US" sz="2200" spc="55">
                <a:solidFill>
                  <a:srgbClr val="130E0C"/>
                </a:solidFill>
                <a:latin typeface="Poppins"/>
              </a:rPr>
              <a:t>• A shape attribute is selected to modify the shape of the dress. This step also has a skip option to continue with pattern.</a:t>
            </a:r>
          </a:p>
          <a:p>
            <a:pPr>
              <a:lnSpc>
                <a:spcPts val="3080"/>
              </a:lnSpc>
            </a:pPr>
            <a:r>
              <a:rPr lang="en-US" sz="2200" spc="55">
                <a:solidFill>
                  <a:srgbClr val="130E0C"/>
                </a:solidFill>
                <a:latin typeface="Poppins"/>
              </a:rPr>
              <a:t>• Next, a pattern attribute is selected to modify the type of pattern that is desired on the dress. Currently, it has two options, floral pattern and stripes pattern.</a:t>
            </a:r>
          </a:p>
          <a:p>
            <a:pPr>
              <a:lnSpc>
                <a:spcPts val="3080"/>
              </a:lnSpc>
            </a:pPr>
            <a:r>
              <a:rPr lang="en-US" sz="2200" spc="55">
                <a:solidFill>
                  <a:srgbClr val="130E0C"/>
                </a:solidFill>
                <a:latin typeface="Poppins"/>
              </a:rPr>
              <a:t>• The model generates an output image with the features that were provided by user as input.</a:t>
            </a:r>
          </a:p>
          <a:p>
            <a:pPr>
              <a:lnSpc>
                <a:spcPts val="3080"/>
              </a:lnSpc>
            </a:pPr>
            <a:r>
              <a:rPr lang="en-US" sz="2200" spc="55">
                <a:solidFill>
                  <a:srgbClr val="130E0C"/>
                </a:solidFill>
                <a:latin typeface="Poppins"/>
              </a:rPr>
              <a:t>• Select an image from the returned results to start again</a:t>
            </a:r>
          </a:p>
          <a:p>
            <a:pPr>
              <a:lnSpc>
                <a:spcPts val="3080"/>
              </a:lnSpc>
            </a:pPr>
            <a:r>
              <a:rPr lang="en-US" sz="2200" spc="55">
                <a:solidFill>
                  <a:srgbClr val="130E0C"/>
                </a:solidFill>
                <a:latin typeface="Poppins"/>
              </a:rPr>
              <a:t>• The model search results are only illustrative, so a “continue modification” option is only available when a product image is selected.</a:t>
            </a:r>
          </a:p>
          <a:p>
            <a:pPr>
              <a:lnSpc>
                <a:spcPts val="3080"/>
              </a:lnSpc>
            </a:pPr>
            <a:r>
              <a:rPr lang="en-US" sz="2200" spc="55">
                <a:solidFill>
                  <a:srgbClr val="130E0C"/>
                </a:solidFill>
                <a:latin typeface="Poppins"/>
              </a:rPr>
              <a:t>• The continue modification option starts the app cycle again with the selected image.</a:t>
            </a:r>
          </a:p>
        </p:txBody>
      </p:sp>
      <p:grpSp>
        <p:nvGrpSpPr>
          <p:cNvPr name="Group 4" id="4"/>
          <p:cNvGrpSpPr/>
          <p:nvPr/>
        </p:nvGrpSpPr>
        <p:grpSpPr>
          <a:xfrm rot="0">
            <a:off x="-362140" y="4585653"/>
            <a:ext cx="7047481" cy="6294564"/>
            <a:chOff x="0" y="0"/>
            <a:chExt cx="2570940" cy="2296274"/>
          </a:xfrm>
        </p:grpSpPr>
        <p:sp>
          <p:nvSpPr>
            <p:cNvPr name="Freeform 5" id="5"/>
            <p:cNvSpPr/>
            <p:nvPr/>
          </p:nvSpPr>
          <p:spPr>
            <a:xfrm>
              <a:off x="0" y="0"/>
              <a:ext cx="2570940" cy="2296274"/>
            </a:xfrm>
            <a:custGeom>
              <a:avLst/>
              <a:gdLst/>
              <a:ahLst/>
              <a:cxnLst/>
              <a:rect r="r" b="b" t="t" l="l"/>
              <a:pathLst>
                <a:path h="2296274" w="2570940">
                  <a:moveTo>
                    <a:pt x="0" y="0"/>
                  </a:moveTo>
                  <a:lnTo>
                    <a:pt x="2570940" y="0"/>
                  </a:lnTo>
                  <a:lnTo>
                    <a:pt x="2570940" y="2296274"/>
                  </a:lnTo>
                  <a:lnTo>
                    <a:pt x="0" y="2296274"/>
                  </a:lnTo>
                  <a:close/>
                </a:path>
              </a:pathLst>
            </a:custGeom>
            <a:solidFill>
              <a:srgbClr val="D6CFC8"/>
            </a:solidFill>
          </p:spPr>
        </p:sp>
      </p:grpSp>
      <p:grpSp>
        <p:nvGrpSpPr>
          <p:cNvPr name="Group 6" id="6"/>
          <p:cNvGrpSpPr/>
          <p:nvPr/>
        </p:nvGrpSpPr>
        <p:grpSpPr>
          <a:xfrm rot="0">
            <a:off x="-520390" y="-226696"/>
            <a:ext cx="6683860" cy="7055074"/>
            <a:chOff x="0" y="0"/>
            <a:chExt cx="8911814" cy="9406766"/>
          </a:xfrm>
        </p:grpSpPr>
        <p:pic>
          <p:nvPicPr>
            <p:cNvPr name="Picture 7" id="7"/>
            <p:cNvPicPr>
              <a:picLocks noChangeAspect="true"/>
            </p:cNvPicPr>
            <p:nvPr/>
          </p:nvPicPr>
          <p:blipFill>
            <a:blip r:embed="rId2"/>
            <a:srcRect l="0" t="14815" r="0" b="14815"/>
            <a:stretch>
              <a:fillRect/>
            </a:stretch>
          </p:blipFill>
          <p:spPr>
            <a:xfrm>
              <a:off x="0" y="0"/>
              <a:ext cx="8911814" cy="9406766"/>
            </a:xfrm>
            <a:prstGeom prst="rect">
              <a:avLst/>
            </a:prstGeom>
          </p:spPr>
        </p:pic>
      </p:grpSp>
      <p:sp>
        <p:nvSpPr>
          <p:cNvPr name="AutoShape 8" id="8"/>
          <p:cNvSpPr/>
          <p:nvPr/>
        </p:nvSpPr>
        <p:spPr>
          <a:xfrm rot="0">
            <a:off x="9344159" y="8480053"/>
            <a:ext cx="3028441" cy="0"/>
          </a:xfrm>
          <a:prstGeom prst="line">
            <a:avLst/>
          </a:prstGeom>
          <a:ln cap="flat" w="9525">
            <a:solidFill>
              <a:srgbClr val="000000"/>
            </a:solidFill>
            <a:prstDash val="solid"/>
            <a:headEnd type="none" len="sm" w="sm"/>
            <a:tailEnd type="none" len="sm" w="sm"/>
          </a:ln>
        </p:spPr>
      </p:sp>
      <p:sp>
        <p:nvSpPr>
          <p:cNvPr name="TextBox 9" id="9"/>
          <p:cNvSpPr txBox="true"/>
          <p:nvPr/>
        </p:nvSpPr>
        <p:spPr>
          <a:xfrm rot="0">
            <a:off x="1028700" y="8244528"/>
            <a:ext cx="2722584" cy="575825"/>
          </a:xfrm>
          <a:prstGeom prst="rect">
            <a:avLst/>
          </a:prstGeom>
        </p:spPr>
        <p:txBody>
          <a:bodyPr anchor="t" rtlCol="false" tIns="0" lIns="0" bIns="0" rIns="0">
            <a:spAutoFit/>
          </a:bodyPr>
          <a:lstStyle/>
          <a:p>
            <a:pPr>
              <a:lnSpc>
                <a:spcPts val="4295"/>
              </a:lnSpc>
            </a:pPr>
            <a:r>
              <a:rPr lang="en-US" sz="4295">
                <a:solidFill>
                  <a:srgbClr val="130E0C"/>
                </a:solidFill>
                <a:latin typeface="Dream Avenue"/>
              </a:rPr>
              <a:t>Elegant</a:t>
            </a:r>
          </a:p>
        </p:txBody>
      </p:sp>
      <p:sp>
        <p:nvSpPr>
          <p:cNvPr name="TextBox 10" id="10"/>
          <p:cNvSpPr txBox="true"/>
          <p:nvPr/>
        </p:nvSpPr>
        <p:spPr>
          <a:xfrm rot="0">
            <a:off x="3751284" y="8244528"/>
            <a:ext cx="3036753" cy="575825"/>
          </a:xfrm>
          <a:prstGeom prst="rect">
            <a:avLst/>
          </a:prstGeom>
        </p:spPr>
        <p:txBody>
          <a:bodyPr anchor="t" rtlCol="false" tIns="0" lIns="0" bIns="0" rIns="0">
            <a:spAutoFit/>
          </a:bodyPr>
          <a:lstStyle/>
          <a:p>
            <a:pPr>
              <a:lnSpc>
                <a:spcPts val="4295"/>
              </a:lnSpc>
            </a:pPr>
            <a:r>
              <a:rPr lang="en-US" sz="4295">
                <a:solidFill>
                  <a:srgbClr val="130E0C"/>
                </a:solidFill>
                <a:latin typeface="Dream Avenue"/>
              </a:rPr>
              <a:t>Aesthetic</a:t>
            </a:r>
          </a:p>
        </p:txBody>
      </p:sp>
      <p:sp>
        <p:nvSpPr>
          <p:cNvPr name="TextBox 11" id="11"/>
          <p:cNvSpPr txBox="true"/>
          <p:nvPr/>
        </p:nvSpPr>
        <p:spPr>
          <a:xfrm rot="0">
            <a:off x="3751284" y="7483122"/>
            <a:ext cx="2556122" cy="575825"/>
          </a:xfrm>
          <a:prstGeom prst="rect">
            <a:avLst/>
          </a:prstGeom>
        </p:spPr>
        <p:txBody>
          <a:bodyPr anchor="t" rtlCol="false" tIns="0" lIns="0" bIns="0" rIns="0">
            <a:spAutoFit/>
          </a:bodyPr>
          <a:lstStyle/>
          <a:p>
            <a:pPr>
              <a:lnSpc>
                <a:spcPts val="4295"/>
              </a:lnSpc>
            </a:pPr>
            <a:r>
              <a:rPr lang="en-US" sz="4295">
                <a:solidFill>
                  <a:srgbClr val="130E0C"/>
                </a:solidFill>
                <a:latin typeface="Dream Avenue"/>
              </a:rPr>
              <a:t>Casual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EEEB"/>
        </a:solidFill>
      </p:bgPr>
    </p:bg>
    <p:spTree>
      <p:nvGrpSpPr>
        <p:cNvPr id="1" name=""/>
        <p:cNvGrpSpPr/>
        <p:nvPr/>
      </p:nvGrpSpPr>
      <p:grpSpPr>
        <a:xfrm>
          <a:off x="0" y="0"/>
          <a:ext cx="0" cy="0"/>
          <a:chOff x="0" y="0"/>
          <a:chExt cx="0" cy="0"/>
        </a:xfrm>
      </p:grpSpPr>
      <p:sp>
        <p:nvSpPr>
          <p:cNvPr name="TextBox 2" id="2"/>
          <p:cNvSpPr txBox="true"/>
          <p:nvPr/>
        </p:nvSpPr>
        <p:spPr>
          <a:xfrm rot="0">
            <a:off x="9645862" y="190500"/>
            <a:ext cx="9630207" cy="1421774"/>
          </a:xfrm>
          <a:prstGeom prst="rect">
            <a:avLst/>
          </a:prstGeom>
        </p:spPr>
        <p:txBody>
          <a:bodyPr anchor="t" rtlCol="false" tIns="0" lIns="0" bIns="0" rIns="0">
            <a:spAutoFit/>
          </a:bodyPr>
          <a:lstStyle/>
          <a:p>
            <a:pPr>
              <a:lnSpc>
                <a:spcPts val="10600"/>
              </a:lnSpc>
            </a:pPr>
            <a:r>
              <a:rPr lang="en-US" sz="10600">
                <a:solidFill>
                  <a:srgbClr val="130E0C"/>
                </a:solidFill>
                <a:latin typeface="Dream Avenue"/>
              </a:rPr>
              <a:t>TECH STACK</a:t>
            </a:r>
          </a:p>
        </p:txBody>
      </p:sp>
      <p:grpSp>
        <p:nvGrpSpPr>
          <p:cNvPr name="Group 3" id="3"/>
          <p:cNvGrpSpPr/>
          <p:nvPr/>
        </p:nvGrpSpPr>
        <p:grpSpPr>
          <a:xfrm rot="0">
            <a:off x="1974161" y="-346031"/>
            <a:ext cx="7352494" cy="10979061"/>
            <a:chOff x="0" y="0"/>
            <a:chExt cx="9803326" cy="14638748"/>
          </a:xfrm>
        </p:grpSpPr>
        <p:pic>
          <p:nvPicPr>
            <p:cNvPr name="Picture 4" id="4"/>
            <p:cNvPicPr>
              <a:picLocks noChangeAspect="true"/>
            </p:cNvPicPr>
            <p:nvPr/>
          </p:nvPicPr>
          <p:blipFill>
            <a:blip r:embed="rId2"/>
            <a:srcRect l="73" t="5740" r="10069" b="4807"/>
            <a:stretch>
              <a:fillRect/>
            </a:stretch>
          </p:blipFill>
          <p:spPr>
            <a:xfrm>
              <a:off x="0" y="0"/>
              <a:ext cx="9803326" cy="14638748"/>
            </a:xfrm>
            <a:prstGeom prst="rect">
              <a:avLst/>
            </a:prstGeom>
          </p:spPr>
        </p:pic>
      </p:grpSp>
      <p:sp>
        <p:nvSpPr>
          <p:cNvPr name="TextBox 5" id="5"/>
          <p:cNvSpPr txBox="true"/>
          <p:nvPr/>
        </p:nvSpPr>
        <p:spPr>
          <a:xfrm rot="0">
            <a:off x="9645862" y="2108741"/>
            <a:ext cx="6665557" cy="7811769"/>
          </a:xfrm>
          <a:prstGeom prst="rect">
            <a:avLst/>
          </a:prstGeom>
        </p:spPr>
        <p:txBody>
          <a:bodyPr anchor="t" rtlCol="false" tIns="0" lIns="0" bIns="0" rIns="0">
            <a:spAutoFit/>
          </a:bodyPr>
          <a:lstStyle/>
          <a:p>
            <a:pPr>
              <a:lnSpc>
                <a:spcPts val="3080"/>
              </a:lnSpc>
            </a:pPr>
            <a:r>
              <a:rPr lang="en-US" sz="2200" spc="55">
                <a:solidFill>
                  <a:srgbClr val="130E0C"/>
                </a:solidFill>
                <a:latin typeface="Poppins"/>
              </a:rPr>
              <a:t>We have used a </a:t>
            </a:r>
            <a:r>
              <a:rPr lang="en-US" sz="2200" spc="55">
                <a:solidFill>
                  <a:srgbClr val="130E0C"/>
                </a:solidFill>
                <a:latin typeface="Poppins Bold"/>
              </a:rPr>
              <a:t>GAN model</a:t>
            </a:r>
            <a:r>
              <a:rPr lang="en-US" sz="2200" spc="55">
                <a:solidFill>
                  <a:srgbClr val="130E0C"/>
                </a:solidFill>
                <a:latin typeface="Poppins"/>
              </a:rPr>
              <a:t> which works with mainly two classes, </a:t>
            </a:r>
            <a:r>
              <a:rPr lang="en-US" sz="2200" spc="55">
                <a:solidFill>
                  <a:srgbClr val="130E0C"/>
                </a:solidFill>
                <a:latin typeface="Poppins Bold"/>
              </a:rPr>
              <a:t>CycleGAN and StarGAN.</a:t>
            </a:r>
          </a:p>
          <a:p>
            <a:pPr>
              <a:lnSpc>
                <a:spcPts val="3080"/>
              </a:lnSpc>
            </a:pPr>
            <a:r>
              <a:rPr lang="en-US" sz="2200" spc="55">
                <a:solidFill>
                  <a:srgbClr val="130E0C"/>
                </a:solidFill>
                <a:latin typeface="Poppins Bold"/>
              </a:rPr>
              <a:t>StarGAN</a:t>
            </a:r>
            <a:r>
              <a:rPr lang="en-US" sz="2200" spc="55">
                <a:solidFill>
                  <a:srgbClr val="130E0C"/>
                </a:solidFill>
                <a:latin typeface="Poppins"/>
              </a:rPr>
              <a:t> is used for learning mappings among multiple dress images. </a:t>
            </a:r>
          </a:p>
          <a:p>
            <a:pPr>
              <a:lnSpc>
                <a:spcPts val="3080"/>
              </a:lnSpc>
            </a:pPr>
            <a:r>
              <a:rPr lang="en-US" sz="2200" spc="55">
                <a:solidFill>
                  <a:srgbClr val="130E0C"/>
                </a:solidFill>
                <a:latin typeface="Poppins"/>
              </a:rPr>
              <a:t>CycleGAN, is used for training a deep convolutional neural network for </a:t>
            </a:r>
            <a:r>
              <a:rPr lang="en-US" sz="2200" spc="55">
                <a:solidFill>
                  <a:srgbClr val="130E0C"/>
                </a:solidFill>
                <a:latin typeface="Poppins Bold"/>
              </a:rPr>
              <a:t>image-to-image translation</a:t>
            </a:r>
            <a:r>
              <a:rPr lang="en-US" sz="2200" spc="55">
                <a:solidFill>
                  <a:srgbClr val="130E0C"/>
                </a:solidFill>
                <a:latin typeface="Poppins"/>
              </a:rPr>
              <a:t> tasks. The network learns mapping between input and output images using unpaired dataset.</a:t>
            </a:r>
          </a:p>
          <a:p>
            <a:pPr>
              <a:lnSpc>
                <a:spcPts val="3080"/>
              </a:lnSpc>
            </a:pPr>
            <a:r>
              <a:rPr lang="en-US" sz="2200" spc="55">
                <a:solidFill>
                  <a:srgbClr val="130E0C"/>
                </a:solidFill>
                <a:latin typeface="Poppins"/>
              </a:rPr>
              <a:t>We have used </a:t>
            </a:r>
            <a:r>
              <a:rPr lang="en-US" sz="2200" spc="55">
                <a:solidFill>
                  <a:srgbClr val="130E0C"/>
                </a:solidFill>
                <a:latin typeface="Poppins Bold"/>
              </a:rPr>
              <a:t>Akiwi50 and RESNET</a:t>
            </a:r>
            <a:r>
              <a:rPr lang="en-US" sz="2200" spc="55">
                <a:solidFill>
                  <a:srgbClr val="130E0C"/>
                </a:solidFill>
                <a:latin typeface="Poppins"/>
              </a:rPr>
              <a:t> models for obtaining similar dress images and for shape detection of dresses based on size, sleeve length, etc.</a:t>
            </a:r>
          </a:p>
          <a:p>
            <a:pPr>
              <a:lnSpc>
                <a:spcPts val="3080"/>
              </a:lnSpc>
            </a:pPr>
            <a:r>
              <a:rPr lang="en-US" sz="2200" spc="55">
                <a:solidFill>
                  <a:srgbClr val="130E0C"/>
                </a:solidFill>
                <a:latin typeface="Poppins"/>
              </a:rPr>
              <a:t>We use </a:t>
            </a:r>
            <a:r>
              <a:rPr lang="en-US" sz="2200" spc="55">
                <a:solidFill>
                  <a:srgbClr val="130E0C"/>
                </a:solidFill>
                <a:latin typeface="Poppins Bold"/>
              </a:rPr>
              <a:t>Pillow library </a:t>
            </a:r>
            <a:r>
              <a:rPr lang="en-US" sz="2200" spc="55">
                <a:solidFill>
                  <a:srgbClr val="130E0C"/>
                </a:solidFill>
                <a:latin typeface="Poppins"/>
              </a:rPr>
              <a:t>for inputting images into the model.</a:t>
            </a:r>
          </a:p>
          <a:p>
            <a:pPr>
              <a:lnSpc>
                <a:spcPts val="3080"/>
              </a:lnSpc>
            </a:pPr>
            <a:r>
              <a:rPr lang="en-US" sz="2200" spc="55">
                <a:solidFill>
                  <a:srgbClr val="130E0C"/>
                </a:solidFill>
                <a:latin typeface="Poppins"/>
              </a:rPr>
              <a:t>The code has been written using </a:t>
            </a:r>
            <a:r>
              <a:rPr lang="en-US" sz="2200" spc="55">
                <a:solidFill>
                  <a:srgbClr val="130E0C"/>
                </a:solidFill>
                <a:latin typeface="Poppins Bold"/>
              </a:rPr>
              <a:t>PyTorch library</a:t>
            </a:r>
            <a:r>
              <a:rPr lang="en-US" sz="2200" spc="55">
                <a:solidFill>
                  <a:srgbClr val="130E0C"/>
                </a:solidFill>
                <a:latin typeface="Poppins"/>
              </a:rPr>
              <a:t> for executing deep learning techniques.</a:t>
            </a:r>
          </a:p>
          <a:p>
            <a:pPr>
              <a:lnSpc>
                <a:spcPts val="3080"/>
              </a:lnSpc>
            </a:pPr>
            <a:r>
              <a:rPr lang="en-US" sz="2200" spc="55">
                <a:solidFill>
                  <a:srgbClr val="130E0C"/>
                </a:solidFill>
                <a:latin typeface="Poppins"/>
              </a:rPr>
              <a:t>Finally, we have applied </a:t>
            </a:r>
            <a:r>
              <a:rPr lang="en-US" sz="2200" spc="55">
                <a:solidFill>
                  <a:srgbClr val="130E0C"/>
                </a:solidFill>
                <a:latin typeface="Poppins Bold"/>
              </a:rPr>
              <a:t>Gradio for UI</a:t>
            </a:r>
            <a:r>
              <a:rPr lang="en-US" sz="2200" spc="55">
                <a:solidFill>
                  <a:srgbClr val="130E0C"/>
                </a:solidFill>
                <a:latin typeface="Poppins"/>
              </a:rPr>
              <a:t> implementation of the app</a:t>
            </a:r>
          </a:p>
        </p:txBody>
      </p:sp>
      <p:grpSp>
        <p:nvGrpSpPr>
          <p:cNvPr name="Group 6" id="6"/>
          <p:cNvGrpSpPr/>
          <p:nvPr/>
        </p:nvGrpSpPr>
        <p:grpSpPr>
          <a:xfrm rot="0">
            <a:off x="-362140" y="-346031"/>
            <a:ext cx="2336300" cy="10965312"/>
            <a:chOff x="0" y="0"/>
            <a:chExt cx="852289" cy="4000175"/>
          </a:xfrm>
        </p:grpSpPr>
        <p:sp>
          <p:nvSpPr>
            <p:cNvPr name="Freeform 7" id="7"/>
            <p:cNvSpPr/>
            <p:nvPr/>
          </p:nvSpPr>
          <p:spPr>
            <a:xfrm>
              <a:off x="0" y="0"/>
              <a:ext cx="852289" cy="4000176"/>
            </a:xfrm>
            <a:custGeom>
              <a:avLst/>
              <a:gdLst/>
              <a:ahLst/>
              <a:cxnLst/>
              <a:rect r="r" b="b" t="t" l="l"/>
              <a:pathLst>
                <a:path h="4000176" w="852289">
                  <a:moveTo>
                    <a:pt x="0" y="0"/>
                  </a:moveTo>
                  <a:lnTo>
                    <a:pt x="852289" y="0"/>
                  </a:lnTo>
                  <a:lnTo>
                    <a:pt x="852289" y="4000176"/>
                  </a:lnTo>
                  <a:lnTo>
                    <a:pt x="0" y="4000176"/>
                  </a:lnTo>
                  <a:close/>
                </a:path>
              </a:pathLst>
            </a:custGeom>
            <a:solidFill>
              <a:srgbClr val="D6CFC8"/>
            </a:solidFill>
          </p:spPr>
        </p:sp>
      </p:grpSp>
      <p:sp>
        <p:nvSpPr>
          <p:cNvPr name="TextBox 8" id="8"/>
          <p:cNvSpPr txBox="true"/>
          <p:nvPr/>
        </p:nvSpPr>
        <p:spPr>
          <a:xfrm rot="-5400000">
            <a:off x="299096" y="1796404"/>
            <a:ext cx="1875308" cy="339901"/>
          </a:xfrm>
          <a:prstGeom prst="rect">
            <a:avLst/>
          </a:prstGeom>
        </p:spPr>
        <p:txBody>
          <a:bodyPr anchor="t" rtlCol="false" tIns="0" lIns="0" bIns="0" rIns="0">
            <a:spAutoFit/>
          </a:bodyPr>
          <a:lstStyle/>
          <a:p>
            <a:pPr algn="r">
              <a:lnSpc>
                <a:spcPts val="2506"/>
              </a:lnSpc>
            </a:pPr>
            <a:r>
              <a:rPr lang="en-US" sz="2506">
                <a:solidFill>
                  <a:srgbClr val="130E0C"/>
                </a:solidFill>
                <a:latin typeface="Dream Avenue"/>
              </a:rPr>
              <a:t>Page 05</a:t>
            </a:r>
          </a:p>
        </p:txBody>
      </p:sp>
      <p:sp>
        <p:nvSpPr>
          <p:cNvPr name="AutoShape 9" id="9"/>
          <p:cNvSpPr/>
          <p:nvPr/>
        </p:nvSpPr>
        <p:spPr>
          <a:xfrm rot="-5395547">
            <a:off x="-627851" y="4737657"/>
            <a:ext cx="3676814" cy="0"/>
          </a:xfrm>
          <a:prstGeom prst="line">
            <a:avLst/>
          </a:prstGeom>
          <a:ln cap="flat" w="9525">
            <a:solidFill>
              <a:srgbClr val="000000"/>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p:cSld>
    <p:bg>
      <p:bgPr>
        <a:solidFill>
          <a:srgbClr val="F1EEEB"/>
        </a:solidFill>
      </p:bgPr>
    </p:bg>
    <p:spTree>
      <p:nvGrpSpPr>
        <p:cNvPr id="1" name=""/>
        <p:cNvGrpSpPr/>
        <p:nvPr/>
      </p:nvGrpSpPr>
      <p:grpSpPr>
        <a:xfrm>
          <a:off x="0" y="0"/>
          <a:ext cx="0" cy="0"/>
          <a:chOff x="0" y="0"/>
          <a:chExt cx="0" cy="0"/>
        </a:xfrm>
      </p:grpSpPr>
      <p:sp>
        <p:nvSpPr>
          <p:cNvPr name="TextBox 2" id="2"/>
          <p:cNvSpPr txBox="true"/>
          <p:nvPr/>
        </p:nvSpPr>
        <p:spPr>
          <a:xfrm rot="0">
            <a:off x="377851" y="680445"/>
            <a:ext cx="8766149" cy="2893686"/>
          </a:xfrm>
          <a:prstGeom prst="rect">
            <a:avLst/>
          </a:prstGeom>
        </p:spPr>
        <p:txBody>
          <a:bodyPr anchor="t" rtlCol="false" tIns="0" lIns="0" bIns="0" rIns="0">
            <a:spAutoFit/>
          </a:bodyPr>
          <a:lstStyle/>
          <a:p>
            <a:pPr algn="l" marL="0" indent="0" lvl="0">
              <a:lnSpc>
                <a:spcPts val="11392"/>
              </a:lnSpc>
              <a:spcBef>
                <a:spcPct val="0"/>
              </a:spcBef>
            </a:pPr>
            <a:r>
              <a:rPr lang="en-US" sz="9493">
                <a:solidFill>
                  <a:srgbClr val="130E0C"/>
                </a:solidFill>
                <a:latin typeface="Dream Avenue"/>
              </a:rPr>
              <a:t>INDIVIDUAL CONTRIBUTION</a:t>
            </a:r>
          </a:p>
        </p:txBody>
      </p:sp>
      <p:sp>
        <p:nvSpPr>
          <p:cNvPr name="TextBox 3" id="3"/>
          <p:cNvSpPr txBox="true"/>
          <p:nvPr/>
        </p:nvSpPr>
        <p:spPr>
          <a:xfrm rot="0">
            <a:off x="1946554" y="3752687"/>
            <a:ext cx="15557368" cy="4202430"/>
          </a:xfrm>
          <a:prstGeom prst="rect">
            <a:avLst/>
          </a:prstGeom>
        </p:spPr>
        <p:txBody>
          <a:bodyPr anchor="t" rtlCol="false" tIns="0" lIns="0" bIns="0" rIns="0">
            <a:spAutoFit/>
          </a:bodyPr>
          <a:lstStyle/>
          <a:p>
            <a:pPr marL="906780" indent="-453390" lvl="1">
              <a:lnSpc>
                <a:spcPts val="8400"/>
              </a:lnSpc>
              <a:buFont typeface="Arial"/>
              <a:buChar char="•"/>
            </a:pPr>
            <a:r>
              <a:rPr lang="en-US" sz="4200" spc="105">
                <a:solidFill>
                  <a:srgbClr val="130E0C"/>
                </a:solidFill>
                <a:latin typeface="Poppins"/>
              </a:rPr>
              <a:t>Rishab Kapur - Training and Building the Mode </a:t>
            </a:r>
          </a:p>
          <a:p>
            <a:pPr marL="906780" indent="-453390" lvl="1">
              <a:lnSpc>
                <a:spcPts val="8400"/>
              </a:lnSpc>
              <a:buFont typeface="Arial"/>
              <a:buChar char="•"/>
            </a:pPr>
            <a:r>
              <a:rPr lang="en-US" sz="4200" spc="105">
                <a:solidFill>
                  <a:srgbClr val="130E0C"/>
                </a:solidFill>
                <a:latin typeface="Poppins"/>
              </a:rPr>
              <a:t>Srijan Singh -  Documentation &amp;Dataset </a:t>
            </a:r>
          </a:p>
          <a:p>
            <a:pPr marL="906780" indent="-453390" lvl="1">
              <a:lnSpc>
                <a:spcPts val="8400"/>
              </a:lnSpc>
              <a:buFont typeface="Arial"/>
              <a:buChar char="•"/>
            </a:pPr>
            <a:r>
              <a:rPr lang="en-US" sz="4200" spc="105">
                <a:solidFill>
                  <a:srgbClr val="130E0C"/>
                </a:solidFill>
                <a:latin typeface="Poppins"/>
              </a:rPr>
              <a:t>Arshit Arora - UI using Radio</a:t>
            </a:r>
          </a:p>
          <a:p>
            <a:pPr algn="l" marL="906780" indent="-453390" lvl="1">
              <a:lnSpc>
                <a:spcPts val="8400"/>
              </a:lnSpc>
              <a:buFont typeface="Arial"/>
              <a:buChar char="•"/>
            </a:pPr>
            <a:r>
              <a:rPr lang="en-US" sz="4200" spc="105">
                <a:solidFill>
                  <a:srgbClr val="130E0C"/>
                </a:solidFill>
                <a:latin typeface="Poppins"/>
              </a:rPr>
              <a:t>Yash Nigam - Using resnet for object detection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EEEB"/>
        </a:solidFill>
      </p:bgPr>
    </p:bg>
    <p:spTree>
      <p:nvGrpSpPr>
        <p:cNvPr id="1" name=""/>
        <p:cNvGrpSpPr/>
        <p:nvPr/>
      </p:nvGrpSpPr>
      <p:grpSpPr>
        <a:xfrm>
          <a:off x="0" y="0"/>
          <a:ext cx="0" cy="0"/>
          <a:chOff x="0" y="0"/>
          <a:chExt cx="0" cy="0"/>
        </a:xfrm>
      </p:grpSpPr>
      <p:grpSp>
        <p:nvGrpSpPr>
          <p:cNvPr name="Group 2" id="2"/>
          <p:cNvGrpSpPr/>
          <p:nvPr/>
        </p:nvGrpSpPr>
        <p:grpSpPr>
          <a:xfrm rot="0">
            <a:off x="-362140" y="-346031"/>
            <a:ext cx="18905713" cy="5198634"/>
            <a:chOff x="0" y="0"/>
            <a:chExt cx="6896856" cy="1896476"/>
          </a:xfrm>
        </p:grpSpPr>
        <p:sp>
          <p:nvSpPr>
            <p:cNvPr name="Freeform 3" id="3"/>
            <p:cNvSpPr/>
            <p:nvPr/>
          </p:nvSpPr>
          <p:spPr>
            <a:xfrm>
              <a:off x="0" y="0"/>
              <a:ext cx="6896856" cy="1896476"/>
            </a:xfrm>
            <a:custGeom>
              <a:avLst/>
              <a:gdLst/>
              <a:ahLst/>
              <a:cxnLst/>
              <a:rect r="r" b="b" t="t" l="l"/>
              <a:pathLst>
                <a:path h="1896476" w="6896856">
                  <a:moveTo>
                    <a:pt x="0" y="0"/>
                  </a:moveTo>
                  <a:lnTo>
                    <a:pt x="6896856" y="0"/>
                  </a:lnTo>
                  <a:lnTo>
                    <a:pt x="6896856" y="1896476"/>
                  </a:lnTo>
                  <a:lnTo>
                    <a:pt x="0" y="1896476"/>
                  </a:lnTo>
                  <a:close/>
                </a:path>
              </a:pathLst>
            </a:custGeom>
            <a:solidFill>
              <a:srgbClr val="D6CFC8"/>
            </a:solidFill>
          </p:spPr>
        </p:sp>
      </p:grpSp>
      <p:sp>
        <p:nvSpPr>
          <p:cNvPr name="AutoShape 4" id="4"/>
          <p:cNvSpPr/>
          <p:nvPr/>
        </p:nvSpPr>
        <p:spPr>
          <a:xfrm rot="3936">
            <a:off x="11215243" y="1377843"/>
            <a:ext cx="4159056" cy="0"/>
          </a:xfrm>
          <a:prstGeom prst="line">
            <a:avLst/>
          </a:prstGeom>
          <a:ln cap="flat" w="9525">
            <a:solidFill>
              <a:srgbClr val="000000"/>
            </a:solidFill>
            <a:prstDash val="solid"/>
            <a:headEnd type="none" len="sm" w="sm"/>
            <a:tailEnd type="none" len="sm" w="sm"/>
          </a:ln>
        </p:spPr>
      </p:sp>
      <p:pic>
        <p:nvPicPr>
          <p:cNvPr name="Picture 5" id="5"/>
          <p:cNvPicPr>
            <a:picLocks noChangeAspect="true"/>
          </p:cNvPicPr>
          <p:nvPr/>
        </p:nvPicPr>
        <p:blipFill>
          <a:blip r:embed="rId2"/>
          <a:srcRect l="0" t="0" r="30038" b="0"/>
          <a:stretch>
            <a:fillRect/>
          </a:stretch>
        </p:blipFill>
        <p:spPr>
          <a:xfrm flipH="false" flipV="false" rot="0">
            <a:off x="8297779" y="5742413"/>
            <a:ext cx="8766620" cy="4150767"/>
          </a:xfrm>
          <a:prstGeom prst="rect">
            <a:avLst/>
          </a:prstGeom>
        </p:spPr>
      </p:pic>
      <p:pic>
        <p:nvPicPr>
          <p:cNvPr name="Picture 6" id="6"/>
          <p:cNvPicPr>
            <a:picLocks noChangeAspect="true"/>
          </p:cNvPicPr>
          <p:nvPr/>
        </p:nvPicPr>
        <p:blipFill>
          <a:blip r:embed="rId3"/>
          <a:srcRect l="0" t="0" r="17243" b="0"/>
          <a:stretch>
            <a:fillRect/>
          </a:stretch>
        </p:blipFill>
        <p:spPr>
          <a:xfrm flipH="false" flipV="false" rot="0">
            <a:off x="9902694" y="909261"/>
            <a:ext cx="7952610" cy="4234239"/>
          </a:xfrm>
          <a:prstGeom prst="rect">
            <a:avLst/>
          </a:prstGeom>
        </p:spPr>
      </p:pic>
      <p:pic>
        <p:nvPicPr>
          <p:cNvPr name="Picture 7" id="7"/>
          <p:cNvPicPr>
            <a:picLocks noChangeAspect="true"/>
          </p:cNvPicPr>
          <p:nvPr/>
        </p:nvPicPr>
        <p:blipFill>
          <a:blip r:embed="rId4"/>
          <a:srcRect l="0" t="0" r="0" b="0"/>
          <a:stretch>
            <a:fillRect/>
          </a:stretch>
        </p:blipFill>
        <p:spPr>
          <a:xfrm flipH="false" flipV="false" rot="0">
            <a:off x="128064" y="5143500"/>
            <a:ext cx="7884563" cy="4391948"/>
          </a:xfrm>
          <a:prstGeom prst="rect">
            <a:avLst/>
          </a:prstGeom>
        </p:spPr>
      </p:pic>
      <p:sp>
        <p:nvSpPr>
          <p:cNvPr name="TextBox 8" id="8"/>
          <p:cNvSpPr txBox="true"/>
          <p:nvPr/>
        </p:nvSpPr>
        <p:spPr>
          <a:xfrm rot="0">
            <a:off x="1028700" y="615633"/>
            <a:ext cx="7269079" cy="2619003"/>
          </a:xfrm>
          <a:prstGeom prst="rect">
            <a:avLst/>
          </a:prstGeom>
        </p:spPr>
        <p:txBody>
          <a:bodyPr anchor="t" rtlCol="false" tIns="0" lIns="0" bIns="0" rIns="0">
            <a:spAutoFit/>
          </a:bodyPr>
          <a:lstStyle/>
          <a:p>
            <a:pPr>
              <a:lnSpc>
                <a:spcPts val="10055"/>
              </a:lnSpc>
            </a:pPr>
            <a:r>
              <a:rPr lang="en-US" sz="10055">
                <a:solidFill>
                  <a:srgbClr val="130E0C"/>
                </a:solidFill>
                <a:latin typeface="Dream Avenue"/>
              </a:rPr>
              <a:t>SOME SNAPSHOTS</a:t>
            </a:r>
          </a:p>
        </p:txBody>
      </p:sp>
      <p:sp>
        <p:nvSpPr>
          <p:cNvPr name="TextBox 9" id="9"/>
          <p:cNvSpPr txBox="true"/>
          <p:nvPr/>
        </p:nvSpPr>
        <p:spPr>
          <a:xfrm rot="0">
            <a:off x="15383992" y="1229324"/>
            <a:ext cx="1875308" cy="339901"/>
          </a:xfrm>
          <a:prstGeom prst="rect">
            <a:avLst/>
          </a:prstGeom>
        </p:spPr>
        <p:txBody>
          <a:bodyPr anchor="t" rtlCol="false" tIns="0" lIns="0" bIns="0" rIns="0">
            <a:spAutoFit/>
          </a:bodyPr>
          <a:lstStyle/>
          <a:p>
            <a:pPr algn="r">
              <a:lnSpc>
                <a:spcPts val="2506"/>
              </a:lnSpc>
            </a:pPr>
            <a:r>
              <a:rPr lang="en-US" sz="2506">
                <a:solidFill>
                  <a:srgbClr val="130E0C"/>
                </a:solidFill>
                <a:latin typeface="Dream Avenue"/>
              </a:rPr>
              <a:t>Page 08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D6CFC8"/>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952209" y="1028700"/>
            <a:ext cx="4159154" cy="8229600"/>
            <a:chOff x="0" y="0"/>
            <a:chExt cx="2620010" cy="5184140"/>
          </a:xfrm>
        </p:grpSpPr>
        <p:sp>
          <p:nvSpPr>
            <p:cNvPr name="Freeform 3" id="3"/>
            <p:cNvSpPr/>
            <p:nvPr/>
          </p:nvSpPr>
          <p:spPr>
            <a:xfrm>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4" id="4"/>
            <p:cNvSpPr/>
            <p:nvPr/>
          </p:nvSpPr>
          <p:spPr>
            <a:xfrm>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22234" r="-22234" t="0" b="0"/>
              </a:stretch>
            </a:blipFill>
          </p:spPr>
        </p:sp>
        <p:sp>
          <p:nvSpPr>
            <p:cNvPr name="Freeform 5" id="5"/>
            <p:cNvSpPr/>
            <p:nvPr/>
          </p:nvSpPr>
          <p:spPr>
            <a:xfrm>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55555"/>
            </a:solidFill>
          </p:spPr>
        </p:sp>
        <p:sp>
          <p:nvSpPr>
            <p:cNvPr name="Freeform 6" id="6"/>
            <p:cNvSpPr/>
            <p:nvPr/>
          </p:nvSpPr>
          <p:spPr>
            <a:xfrm>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55555"/>
            </a:solidFill>
          </p:spPr>
        </p:sp>
        <p:sp>
          <p:nvSpPr>
            <p:cNvPr name="Freeform 7" id="7"/>
            <p:cNvSpPr/>
            <p:nvPr/>
          </p:nvSpPr>
          <p:spPr>
            <a:xfrm>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2E2E2E"/>
            </a:solidFill>
          </p:spPr>
        </p:sp>
        <p:sp>
          <p:nvSpPr>
            <p:cNvPr name="Freeform 8" id="8"/>
            <p:cNvSpPr/>
            <p:nvPr/>
          </p:nvSpPr>
          <p:spPr>
            <a:xfrm>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2E2E2E"/>
            </a:solidFill>
          </p:spPr>
        </p:sp>
        <p:sp>
          <p:nvSpPr>
            <p:cNvPr name="Freeform 9" id="9"/>
            <p:cNvSpPr/>
            <p:nvPr/>
          </p:nvSpPr>
          <p:spPr>
            <a:xfrm>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2E2E2E"/>
            </a:solidFill>
          </p:spPr>
        </p:sp>
        <p:sp>
          <p:nvSpPr>
            <p:cNvPr name="Freeform 10" id="10"/>
            <p:cNvSpPr/>
            <p:nvPr/>
          </p:nvSpPr>
          <p:spPr>
            <a:xfrm>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2E2E2E"/>
            </a:solidFill>
          </p:spPr>
        </p:sp>
        <p:sp>
          <p:nvSpPr>
            <p:cNvPr name="Freeform 11" id="11"/>
            <p:cNvSpPr/>
            <p:nvPr/>
          </p:nvSpPr>
          <p:spPr>
            <a:xfrm>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555555"/>
            </a:solidFill>
          </p:spPr>
        </p:sp>
      </p:grpSp>
      <p:sp>
        <p:nvSpPr>
          <p:cNvPr name="TextBox 12" id="12"/>
          <p:cNvSpPr txBox="true"/>
          <p:nvPr/>
        </p:nvSpPr>
        <p:spPr>
          <a:xfrm rot="0">
            <a:off x="6157838" y="2367718"/>
            <a:ext cx="11693946" cy="3143250"/>
          </a:xfrm>
          <a:prstGeom prst="rect">
            <a:avLst/>
          </a:prstGeom>
        </p:spPr>
        <p:txBody>
          <a:bodyPr anchor="t" rtlCol="false" tIns="0" lIns="0" bIns="0" rIns="0">
            <a:spAutoFit/>
          </a:bodyPr>
          <a:lstStyle/>
          <a:p>
            <a:pPr>
              <a:lnSpc>
                <a:spcPts val="12000"/>
              </a:lnSpc>
            </a:pPr>
            <a:r>
              <a:rPr lang="en-US" sz="12000">
                <a:solidFill>
                  <a:srgbClr val="130E0C"/>
                </a:solidFill>
                <a:latin typeface="Dream Avenue"/>
              </a:rPr>
              <a:t>END OF PRESENTATION</a:t>
            </a:r>
          </a:p>
        </p:txBody>
      </p:sp>
      <p:sp>
        <p:nvSpPr>
          <p:cNvPr name="AutoShape 13" id="13"/>
          <p:cNvSpPr/>
          <p:nvPr/>
        </p:nvSpPr>
        <p:spPr>
          <a:xfrm rot="1474">
            <a:off x="6157837" y="7566780"/>
            <a:ext cx="11101463" cy="0"/>
          </a:xfrm>
          <a:prstGeom prst="line">
            <a:avLst/>
          </a:prstGeom>
          <a:ln cap="flat" w="9525">
            <a:solidFill>
              <a:srgbClr val="000000"/>
            </a:solidFill>
            <a:prstDash val="solid"/>
            <a:headEnd type="none" len="sm" w="sm"/>
            <a:tailEnd type="none" len="sm" w="sm"/>
          </a:ln>
        </p:spPr>
      </p:sp>
      <p:sp>
        <p:nvSpPr>
          <p:cNvPr name="AutoShape 14" id="14"/>
          <p:cNvSpPr/>
          <p:nvPr/>
        </p:nvSpPr>
        <p:spPr>
          <a:xfrm rot="1912">
            <a:off x="6157837" y="1290510"/>
            <a:ext cx="8559770" cy="0"/>
          </a:xfrm>
          <a:prstGeom prst="line">
            <a:avLst/>
          </a:prstGeom>
          <a:ln cap="flat" w="9525">
            <a:solidFill>
              <a:srgbClr val="000000"/>
            </a:solidFill>
            <a:prstDash val="solid"/>
            <a:headEnd type="none" len="sm" w="sm"/>
            <a:tailEnd type="none" len="sm" w="sm"/>
          </a:ln>
        </p:spPr>
      </p:sp>
      <p:sp>
        <p:nvSpPr>
          <p:cNvPr name="TextBox 15" id="15"/>
          <p:cNvSpPr txBox="true"/>
          <p:nvPr/>
        </p:nvSpPr>
        <p:spPr>
          <a:xfrm rot="0">
            <a:off x="14717607" y="1109662"/>
            <a:ext cx="2541693" cy="537907"/>
          </a:xfrm>
          <a:prstGeom prst="rect">
            <a:avLst/>
          </a:prstGeom>
        </p:spPr>
        <p:txBody>
          <a:bodyPr anchor="t" rtlCol="false" tIns="0" lIns="0" bIns="0" rIns="0">
            <a:spAutoFit/>
          </a:bodyPr>
          <a:lstStyle/>
          <a:p>
            <a:pPr algn="r">
              <a:lnSpc>
                <a:spcPts val="3927"/>
              </a:lnSpc>
            </a:pPr>
            <a:r>
              <a:rPr lang="en-US" sz="3927">
                <a:solidFill>
                  <a:srgbClr val="130E0C"/>
                </a:solidFill>
                <a:latin typeface="Dream Avenue"/>
              </a:rPr>
              <a:t>CASUAL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DAFSXYxFrF4</dc:identifier>
  <dcterms:modified xsi:type="dcterms:W3CDTF">2011-08-01T06:04:30Z</dcterms:modified>
  <cp:revision>1</cp:revision>
  <dc:title>fashion</dc:title>
</cp:coreProperties>
</file>

<file path=docProps/thumbnail.jpeg>
</file>